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57" r:id="rId3"/>
    <p:sldId id="258" r:id="rId4"/>
    <p:sldId id="260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200"/>
    <a:srgbClr val="338C24"/>
    <a:srgbClr val="FF00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5796" autoAdjust="0"/>
    <p:restoredTop sz="94660" autoAdjust="0"/>
  </p:normalViewPr>
  <p:slideViewPr>
    <p:cSldViewPr>
      <p:cViewPr>
        <p:scale>
          <a:sx n="60" d="100"/>
          <a:sy n="60" d="100"/>
        </p:scale>
        <p:origin x="-1164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5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03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26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81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935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43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90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23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0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44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8A4B-8EB8-4F01-8F1F-B9F776D811B5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4916F-8E0E-473C-BAEE-E12BD62D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2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124744"/>
            <a:ext cx="8229600" cy="2928938"/>
          </a:xfrm>
        </p:spPr>
        <p:txBody>
          <a:bodyPr>
            <a:noAutofit/>
          </a:bodyPr>
          <a:lstStyle/>
          <a:p>
            <a:r>
              <a:rPr lang="en-US" sz="9600" b="1" i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skerville Old Face" pitchFamily="18" charset="0"/>
              </a:rPr>
              <a:t>Conditional </a:t>
            </a:r>
            <a:r>
              <a:rPr lang="ru-RU" sz="9600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9600" b="1" i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skerville Old Face" pitchFamily="18" charset="0"/>
              </a:rPr>
              <a:t>types 1,2,3</a:t>
            </a:r>
            <a:endParaRPr lang="ru-RU" sz="9600" b="1" i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33213" y="0"/>
            <a:ext cx="8229600" cy="1143000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   </a:t>
            </a:r>
            <a:r>
              <a:rPr lang="en-US" dirty="0"/>
              <a:t>C</a:t>
            </a:r>
            <a:r>
              <a:rPr lang="en-US" dirty="0" smtClean="0"/>
              <a:t>onditional</a:t>
            </a:r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968740"/>
              </p:ext>
            </p:extLst>
          </p:nvPr>
        </p:nvGraphicFramePr>
        <p:xfrm>
          <a:off x="423750" y="2391320"/>
          <a:ext cx="8229600" cy="3963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4800"/>
                <a:gridCol w="4114800"/>
              </a:tblGrid>
              <a:tr h="5802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clause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Main clause</a:t>
                      </a:r>
                      <a:endParaRPr lang="ru-RU" sz="2400" dirty="0"/>
                    </a:p>
                  </a:txBody>
                  <a:tcPr/>
                </a:tc>
              </a:tr>
              <a:tr h="105811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IF+ PRESENT SIMPLE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WILL/WON`T</a:t>
                      </a:r>
                      <a:endParaRPr lang="ru-RU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CAN/MUST/MAY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+ INFINITIVE WITHOUT       TO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 you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don`t change </a:t>
                      </a:r>
                      <a:r>
                        <a:rPr lang="en-US" sz="2400" dirty="0" smtClean="0"/>
                        <a:t>your life stile,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you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will have </a:t>
                      </a:r>
                      <a:r>
                        <a:rPr lang="en-US" sz="2400" dirty="0" smtClean="0"/>
                        <a:t>heart attack. </a:t>
                      </a:r>
                      <a:endParaRPr lang="ru-RU" sz="2400" dirty="0"/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the rain stop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2400" dirty="0" smtClean="0"/>
                        <a:t>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 match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will begin.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Alice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en-US" sz="2400" dirty="0" smtClean="0"/>
                        <a:t> late,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won`t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 wait </a:t>
                      </a:r>
                      <a:r>
                        <a:rPr lang="en-US" sz="2400" baseline="0" dirty="0" smtClean="0"/>
                        <a:t>for her long.</a:t>
                      </a:r>
                      <a:endParaRPr lang="ru-RU" sz="2400" dirty="0"/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</a:t>
                      </a:r>
                      <a:r>
                        <a:rPr lang="en-US" sz="2400" baseline="0" dirty="0" smtClean="0"/>
                        <a:t> you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have</a:t>
                      </a:r>
                      <a:r>
                        <a:rPr lang="en-US" sz="2400" baseline="0" dirty="0" smtClean="0"/>
                        <a:t> time,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CAN</a:t>
                      </a:r>
                      <a:r>
                        <a:rPr lang="en-US" sz="2400" dirty="0" smtClean="0"/>
                        <a:t> walk home today.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37466" y="1006325"/>
            <a:ext cx="87154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  </a:t>
            </a:r>
            <a:r>
              <a:rPr lang="ru-RU" sz="2400" dirty="0" smtClean="0"/>
              <a:t>Используем, когда говорим о возможных событиях в </a:t>
            </a:r>
            <a:r>
              <a:rPr lang="ru-RU" sz="2400" b="1" u="sng" dirty="0" smtClean="0">
                <a:solidFill>
                  <a:srgbClr val="FF0000"/>
                </a:solidFill>
              </a:rPr>
              <a:t>БУДУЩЕМ</a:t>
            </a:r>
            <a:r>
              <a:rPr lang="en-US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</a:rPr>
              <a:t>ИЛИ НАСТОЯЩЕМ</a:t>
            </a:r>
            <a:r>
              <a:rPr lang="ru-RU" sz="2400" dirty="0" smtClean="0"/>
              <a:t>, </a:t>
            </a:r>
            <a:r>
              <a:rPr lang="ru-RU" sz="3600" dirty="0" smtClean="0"/>
              <a:t>которые</a:t>
            </a:r>
            <a:r>
              <a:rPr lang="ru-RU" sz="2400" dirty="0" smtClean="0"/>
              <a:t> </a:t>
            </a:r>
            <a:r>
              <a:rPr lang="ru-RU" sz="2400" b="1" u="sng" dirty="0" smtClean="0">
                <a:solidFill>
                  <a:schemeClr val="tx2"/>
                </a:solidFill>
              </a:rPr>
              <a:t>зависят  от других будущих событий</a:t>
            </a:r>
            <a:r>
              <a:rPr lang="ru-RU" sz="2400" b="1" dirty="0" smtClean="0">
                <a:solidFill>
                  <a:schemeClr val="tx2"/>
                </a:solidFill>
              </a:rPr>
              <a:t>: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206932"/>
            <a:ext cx="8229600" cy="1143000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   </a:t>
            </a:r>
            <a:r>
              <a:rPr lang="en-US" dirty="0"/>
              <a:t>C</a:t>
            </a:r>
            <a:r>
              <a:rPr lang="en-US" dirty="0" smtClean="0"/>
              <a:t>onditional</a:t>
            </a:r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394541"/>
              </p:ext>
            </p:extLst>
          </p:nvPr>
        </p:nvGraphicFramePr>
        <p:xfrm>
          <a:off x="214282" y="2498225"/>
          <a:ext cx="8643998" cy="36195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1999"/>
                <a:gridCol w="4321999"/>
              </a:tblGrid>
              <a:tr h="58025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 clause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Main clause</a:t>
                      </a:r>
                      <a:endParaRPr lang="ru-RU" sz="2800" dirty="0"/>
                    </a:p>
                  </a:txBody>
                  <a:tcPr/>
                </a:tc>
              </a:tr>
              <a:tr h="105811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IF+ PRESENT SIMPLE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IMPERATIVE</a:t>
                      </a:r>
                      <a:endParaRPr lang="ru-RU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ПОВЕЛИТЕЛЬНОЕ</a:t>
                      </a:r>
                      <a:r>
                        <a:rPr lang="ru-RU" sz="2400" baseline="0" dirty="0" smtClean="0">
                          <a:solidFill>
                            <a:srgbClr val="FF0000"/>
                          </a:solidFill>
                        </a:rPr>
                        <a:t> НАКЛОНЕНИЕ</a:t>
                      </a: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you 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have</a:t>
                      </a:r>
                      <a:r>
                        <a:rPr lang="en-US" sz="2800" baseline="0" dirty="0" smtClean="0"/>
                        <a:t> problems,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n-US" sz="2800" u="sng" dirty="0" smtClean="0">
                          <a:solidFill>
                            <a:srgbClr val="FF0000"/>
                          </a:solidFill>
                        </a:rPr>
                        <a:t>all</a:t>
                      </a:r>
                      <a:r>
                        <a:rPr lang="en-US" sz="2800" dirty="0" smtClean="0"/>
                        <a:t> me at once. (imperative)</a:t>
                      </a:r>
                      <a:endParaRPr lang="ru-RU" sz="2800" dirty="0"/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 you 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are</a:t>
                      </a:r>
                      <a:r>
                        <a:rPr lang="en-US" sz="2800" dirty="0" smtClean="0"/>
                        <a:t> late for the last train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sng" dirty="0" smtClean="0">
                          <a:solidFill>
                            <a:srgbClr val="FF0000"/>
                          </a:solidFill>
                        </a:rPr>
                        <a:t>take</a:t>
                      </a:r>
                      <a:r>
                        <a:rPr lang="en-US" sz="2800" dirty="0" smtClean="0"/>
                        <a:t> a taxi!</a:t>
                      </a:r>
                      <a:endParaRPr lang="ru-RU" sz="2800" dirty="0"/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 you 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feel</a:t>
                      </a:r>
                      <a:r>
                        <a:rPr lang="en-US" sz="2800" dirty="0" smtClean="0"/>
                        <a:t> unwell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sng" dirty="0" smtClean="0">
                          <a:solidFill>
                            <a:srgbClr val="FF0000"/>
                          </a:solidFill>
                        </a:rPr>
                        <a:t>go</a:t>
                      </a:r>
                      <a:r>
                        <a:rPr lang="en-US" sz="2800" baseline="0" dirty="0" smtClean="0"/>
                        <a:t> to bed!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8596" y="1124744"/>
            <a:ext cx="8715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2.</a:t>
            </a:r>
            <a:r>
              <a:rPr lang="ru-RU" sz="3200" dirty="0" smtClean="0"/>
              <a:t> Также используется, когда мы хотим дать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b="1" u="sng" dirty="0" smtClean="0">
                <a:solidFill>
                  <a:srgbClr val="FF0000"/>
                </a:solidFill>
              </a:rPr>
              <a:t>совет, приказание  выдвинуть предложение: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171124"/>
            <a:ext cx="8229600" cy="868346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   </a:t>
            </a:r>
            <a:r>
              <a:rPr lang="en-US" dirty="0"/>
              <a:t>C</a:t>
            </a:r>
            <a:r>
              <a:rPr lang="en-US" dirty="0" smtClean="0"/>
              <a:t>onditional</a:t>
            </a:r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104834"/>
              </p:ext>
            </p:extLst>
          </p:nvPr>
        </p:nvGraphicFramePr>
        <p:xfrm>
          <a:off x="301045" y="2636912"/>
          <a:ext cx="8643998" cy="40462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00528"/>
                <a:gridCol w="4643470"/>
              </a:tblGrid>
              <a:tr h="58025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 clause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Main clause</a:t>
                      </a:r>
                      <a:endParaRPr lang="ru-RU" sz="2800" dirty="0"/>
                    </a:p>
                  </a:txBody>
                  <a:tcPr/>
                </a:tc>
              </a:tr>
              <a:tr h="105811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IF+ 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PAST SIMPLE/ CONTINUOUS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Would/could/might 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+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infinitive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 without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TO</a:t>
                      </a:r>
                      <a:endParaRPr lang="ru-RU" sz="2400" b="1" u="sng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I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were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baseline="0" dirty="0" smtClean="0"/>
                        <a:t>a gold fish,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none" baseline="0" dirty="0" smtClean="0"/>
                        <a:t>I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would live</a:t>
                      </a:r>
                      <a:r>
                        <a:rPr lang="en-US" sz="2800" u="non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u="none" baseline="0" dirty="0" smtClean="0"/>
                        <a:t>in a beautiful aquarium.</a:t>
                      </a:r>
                      <a:endParaRPr lang="ru-RU" sz="2800" b="0" i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 you </a:t>
                      </a:r>
                      <a:r>
                        <a:rPr lang="en-US" sz="2800" u="sng" dirty="0" smtClean="0">
                          <a:solidFill>
                            <a:srgbClr val="FF0000"/>
                          </a:solidFill>
                        </a:rPr>
                        <a:t>were not </a:t>
                      </a:r>
                      <a:r>
                        <a:rPr lang="en-US" sz="2800" dirty="0" smtClean="0"/>
                        <a:t>late for the last train,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none" dirty="0" smtClean="0"/>
                        <a:t>you </a:t>
                      </a:r>
                      <a:r>
                        <a:rPr lang="en-US" sz="2800" u="sng" dirty="0" smtClean="0">
                          <a:solidFill>
                            <a:srgbClr val="FF0000"/>
                          </a:solidFill>
                        </a:rPr>
                        <a:t>could  get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u="none" baseline="0" dirty="0" smtClean="0"/>
                        <a:t>home without troubles.</a:t>
                      </a:r>
                      <a:endParaRPr lang="ru-RU" sz="2800" b="0" i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If</a:t>
                      </a:r>
                      <a:r>
                        <a:rPr lang="en-US" sz="2800" baseline="0" dirty="0" smtClean="0"/>
                        <a:t> I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were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baseline="0" dirty="0" smtClean="0"/>
                        <a:t>not overweight,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none" baseline="0" dirty="0" smtClean="0"/>
                        <a:t>I </a:t>
                      </a:r>
                      <a:r>
                        <a:rPr lang="en-US" sz="2800" u="sng" baseline="0" dirty="0" smtClean="0">
                          <a:solidFill>
                            <a:srgbClr val="FF0000"/>
                          </a:solidFill>
                        </a:rPr>
                        <a:t>would not be</a:t>
                      </a:r>
                      <a:r>
                        <a:rPr lang="en-US" sz="2800" u="non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u="none" baseline="0" dirty="0" smtClean="0"/>
                        <a:t>on </a:t>
                      </a:r>
                      <a:r>
                        <a:rPr lang="en-US" sz="2800" u="none" baseline="0" dirty="0" smtClean="0"/>
                        <a:t>a diet now.</a:t>
                      </a:r>
                      <a:endParaRPr lang="ru-RU" sz="2800" b="0" i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5720" y="1071547"/>
            <a:ext cx="8858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</a:t>
            </a:r>
            <a:r>
              <a:rPr lang="en-US" sz="2800" dirty="0" smtClean="0"/>
              <a:t>.</a:t>
            </a:r>
            <a:r>
              <a:rPr lang="ru-RU" sz="2800" dirty="0" smtClean="0"/>
              <a:t> используется, когда мы </a:t>
            </a:r>
            <a:r>
              <a:rPr lang="ru-RU" sz="2800" dirty="0"/>
              <a:t> </a:t>
            </a:r>
            <a:r>
              <a:rPr lang="ru-RU" sz="2800" dirty="0" smtClean="0"/>
              <a:t>говорим о </a:t>
            </a:r>
            <a:r>
              <a:rPr lang="ru-RU" sz="2800" dirty="0" smtClean="0">
                <a:solidFill>
                  <a:srgbClr val="FF0000"/>
                </a:solidFill>
              </a:rPr>
              <a:t>выдуманных, нереальных </a:t>
            </a:r>
            <a:r>
              <a:rPr lang="ru-RU" sz="2800" dirty="0" smtClean="0"/>
              <a:t>или </a:t>
            </a:r>
            <a:r>
              <a:rPr lang="ru-RU" sz="2800" dirty="0" smtClean="0">
                <a:solidFill>
                  <a:srgbClr val="FF0000"/>
                </a:solidFill>
              </a:rPr>
              <a:t>маловероятных</a:t>
            </a:r>
            <a:r>
              <a:rPr lang="ru-RU" sz="2800" dirty="0" smtClean="0">
                <a:solidFill>
                  <a:srgbClr val="00B050"/>
                </a:solidFill>
              </a:rPr>
              <a:t> </a:t>
            </a:r>
            <a:r>
              <a:rPr lang="ru-RU" sz="2800" dirty="0" smtClean="0"/>
              <a:t>событиях </a:t>
            </a:r>
            <a:r>
              <a:rPr lang="ru-RU" sz="2800" b="1" u="sng" dirty="0" smtClean="0">
                <a:solidFill>
                  <a:srgbClr val="FF0000"/>
                </a:solidFill>
              </a:rPr>
              <a:t>В </a:t>
            </a:r>
            <a:r>
              <a:rPr lang="ru-RU" sz="2800" b="1" u="sng" dirty="0" smtClean="0">
                <a:solidFill>
                  <a:srgbClr val="FF0000"/>
                </a:solidFill>
              </a:rPr>
              <a:t>БУДУЮЩЕМ</a:t>
            </a:r>
            <a:r>
              <a:rPr lang="en-US" sz="2800" b="1" u="sng" dirty="0" smtClean="0">
                <a:solidFill>
                  <a:srgbClr val="FF0000"/>
                </a:solidFill>
              </a:rPr>
              <a:t> </a:t>
            </a:r>
            <a:r>
              <a:rPr lang="ru-RU" sz="2800" b="1" u="sng" dirty="0" smtClean="0">
                <a:solidFill>
                  <a:srgbClr val="FF0000"/>
                </a:solidFill>
              </a:rPr>
              <a:t>ИЛИ НАСТОЯЩЕМ</a:t>
            </a:r>
            <a:r>
              <a:rPr lang="ru-RU" sz="2800" dirty="0" smtClean="0"/>
              <a:t>:</a:t>
            </a:r>
            <a:endParaRPr lang="ru-RU" sz="2800" b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  </a:t>
            </a:r>
            <a:r>
              <a:rPr lang="en-US" dirty="0"/>
              <a:t>C</a:t>
            </a:r>
            <a:r>
              <a:rPr lang="en-US" dirty="0" smtClean="0"/>
              <a:t>onditional</a:t>
            </a:r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158249"/>
              </p:ext>
            </p:extLst>
          </p:nvPr>
        </p:nvGraphicFramePr>
        <p:xfrm>
          <a:off x="285720" y="2133267"/>
          <a:ext cx="8643998" cy="46547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86214"/>
                <a:gridCol w="4857784"/>
              </a:tblGrid>
              <a:tr h="35719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If clause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 clause</a:t>
                      </a:r>
                      <a:endParaRPr lang="ru-RU" sz="2000" dirty="0"/>
                    </a:p>
                  </a:txBody>
                  <a:tcPr/>
                </a:tc>
              </a:tr>
              <a:tr h="1058112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IF+ PAST PERFECT!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Would/should/could/might + have + 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V3 !</a:t>
                      </a:r>
                      <a:endParaRPr lang="ru-RU" sz="2400" b="1" u="sng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</a:t>
                      </a:r>
                      <a:r>
                        <a:rPr lang="en-US" sz="2400" baseline="0" dirty="0" smtClean="0"/>
                        <a:t> I 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had entered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baseline="0" dirty="0" smtClean="0"/>
                        <a:t>a university (when I was young),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baseline="0" dirty="0" smtClean="0"/>
                        <a:t>I 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could have become </a:t>
                      </a:r>
                      <a:r>
                        <a:rPr lang="en-US" sz="2400" u="none" baseline="0" dirty="0" smtClean="0"/>
                        <a:t>a professor now. </a:t>
                      </a:r>
                      <a:endParaRPr lang="ru-RU" sz="2400" b="0" i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I  </a:t>
                      </a:r>
                      <a:r>
                        <a:rPr lang="en-US" sz="2400" u="sng" dirty="0" smtClean="0">
                          <a:solidFill>
                            <a:srgbClr val="FF0000"/>
                          </a:solidFill>
                        </a:rPr>
                        <a:t>had known </a:t>
                      </a:r>
                      <a:r>
                        <a:rPr lang="en-US" sz="2400" dirty="0" smtClean="0"/>
                        <a:t>th</a:t>
                      </a:r>
                      <a:r>
                        <a:rPr lang="en-US" sz="2400" baseline="0" dirty="0" smtClean="0"/>
                        <a:t>e truth before,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dirty="0" smtClean="0"/>
                        <a:t>I  </a:t>
                      </a:r>
                      <a:r>
                        <a:rPr lang="en-US" sz="2400" u="sng" dirty="0" smtClean="0">
                          <a:solidFill>
                            <a:srgbClr val="FF0000"/>
                          </a:solidFill>
                        </a:rPr>
                        <a:t>would not have helped </a:t>
                      </a:r>
                      <a:r>
                        <a:rPr lang="en-US" sz="2400" u="none" dirty="0" smtClean="0"/>
                        <a:t>that terrible man!</a:t>
                      </a:r>
                      <a:endParaRPr lang="ru-RU" sz="2400" b="0" i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2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</a:t>
                      </a:r>
                      <a:r>
                        <a:rPr lang="ru-RU" sz="2400" dirty="0" smtClean="0"/>
                        <a:t> </a:t>
                      </a:r>
                      <a:r>
                        <a:rPr lang="en-US" sz="2400" dirty="0" smtClean="0"/>
                        <a:t>he </a:t>
                      </a:r>
                      <a:r>
                        <a:rPr lang="en-US" sz="2400" u="sng" dirty="0" smtClean="0">
                          <a:solidFill>
                            <a:srgbClr val="FF0000"/>
                          </a:solidFill>
                        </a:rPr>
                        <a:t>hadn`t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 broken </a:t>
                      </a:r>
                      <a:r>
                        <a:rPr lang="en-US" sz="2400" u="none" baseline="0" dirty="0" smtClean="0"/>
                        <a:t>that window,</a:t>
                      </a:r>
                      <a:endParaRPr lang="ru-RU" sz="24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  </a:t>
                      </a:r>
                      <a:r>
                        <a:rPr lang="en-US" sz="2400" u="sng" dirty="0" smtClean="0">
                          <a:solidFill>
                            <a:srgbClr val="FF0000"/>
                          </a:solidFill>
                        </a:rPr>
                        <a:t>would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n`t have been taken </a:t>
                      </a:r>
                      <a:r>
                        <a:rPr lang="en-US" sz="2400" baseline="0" dirty="0" smtClean="0"/>
                        <a:t>to police station, 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wouldn`t have been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baseline="0" dirty="0" smtClean="0"/>
                        <a:t>late for work and </a:t>
                      </a:r>
                      <a:r>
                        <a:rPr lang="en-US" sz="2400" u="sng" baseline="0" dirty="0" smtClean="0">
                          <a:solidFill>
                            <a:srgbClr val="FF0000"/>
                          </a:solidFill>
                        </a:rPr>
                        <a:t>would `t have been </a:t>
                      </a:r>
                      <a:r>
                        <a:rPr lang="en-US" sz="2400" baseline="0" dirty="0" smtClean="0"/>
                        <a:t>fired.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5720" y="714356"/>
            <a:ext cx="8858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</a:t>
            </a:r>
            <a:r>
              <a:rPr lang="en-US" sz="2800" dirty="0" smtClean="0"/>
              <a:t>.</a:t>
            </a:r>
            <a:r>
              <a:rPr lang="ru-RU" sz="2800" dirty="0" smtClean="0"/>
              <a:t> используется, когда мы </a:t>
            </a:r>
            <a:r>
              <a:rPr lang="ru-RU" sz="2800" dirty="0"/>
              <a:t> </a:t>
            </a:r>
            <a:r>
              <a:rPr lang="ru-RU" sz="2800" dirty="0" smtClean="0"/>
              <a:t>говорим о </a:t>
            </a:r>
            <a:r>
              <a:rPr lang="ru-RU" sz="2800" b="1" u="sng" dirty="0" smtClean="0">
                <a:solidFill>
                  <a:srgbClr val="FF0000"/>
                </a:solidFill>
              </a:rPr>
              <a:t>нереальных 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ситуациях </a:t>
            </a:r>
            <a:r>
              <a:rPr lang="ru-RU" sz="2800" b="1" u="sng" dirty="0" smtClean="0">
                <a:solidFill>
                  <a:srgbClr val="FF0000"/>
                </a:solidFill>
              </a:rPr>
              <a:t>В ПРОШЛОМ</a:t>
            </a:r>
            <a:r>
              <a:rPr lang="ru-RU" sz="2800" dirty="0" smtClean="0"/>
              <a:t>: мы выдумываем вещи, которые </a:t>
            </a:r>
            <a:r>
              <a:rPr lang="ru-RU" sz="2800" u="sng" dirty="0" smtClean="0">
                <a:solidFill>
                  <a:srgbClr val="FF0000"/>
                </a:solidFill>
              </a:rPr>
              <a:t>не случились на самом деле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339</Words>
  <Application>Microsoft Office PowerPoint</Application>
  <PresentationFormat>Экран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Conditional  types 1,2,3</vt:lpstr>
      <vt:lpstr>1st   Conditional</vt:lpstr>
      <vt:lpstr>1st   Conditional</vt:lpstr>
      <vt:lpstr>2nd   Conditional</vt:lpstr>
      <vt:lpstr>3rd  Conditional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conditional</dc:title>
  <dc:creator>Valued Acer Customer</dc:creator>
  <cp:lastModifiedBy>User</cp:lastModifiedBy>
  <cp:revision>19</cp:revision>
  <dcterms:created xsi:type="dcterms:W3CDTF">2010-07-19T09:00:00Z</dcterms:created>
  <dcterms:modified xsi:type="dcterms:W3CDTF">2017-01-25T12:51:31Z</dcterms:modified>
</cp:coreProperties>
</file>